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7.png" ContentType="image/png"/>
  <Override PartName="/ppt/media/image5.jpeg" ContentType="image/jpeg"/>
  <Override PartName="/ppt/media/image6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_tradnl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_tradn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ES_tradnl" sz="4400" spc="-1" strike="noStrike">
                <a:latin typeface="Arial"/>
              </a:rPr>
              <a:t>Click to edit the title text format</a:t>
            </a:r>
            <a:endParaRPr b="0" lang="es-ES_tradnl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3200" spc="-1" strike="noStrike">
                <a:latin typeface="Arial"/>
              </a:rPr>
              <a:t>Click to edit the outline text format</a:t>
            </a:r>
            <a:endParaRPr b="0" lang="es-ES_tradn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_tradnl" sz="2800" spc="-1" strike="noStrike">
                <a:latin typeface="Arial"/>
              </a:rPr>
              <a:t>Second Outline Level</a:t>
            </a:r>
            <a:endParaRPr b="0" lang="es-ES_tradn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2400" spc="-1" strike="noStrike">
                <a:latin typeface="Arial"/>
              </a:rPr>
              <a:t>Third Outline Level</a:t>
            </a:r>
            <a:endParaRPr b="0" lang="es-ES_tradn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_tradnl" sz="2000" spc="-1" strike="noStrike">
                <a:latin typeface="Arial"/>
              </a:rPr>
              <a:t>Fourth Outline Level</a:t>
            </a:r>
            <a:endParaRPr b="0" lang="es-ES_tradn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2000" spc="-1" strike="noStrike">
                <a:latin typeface="Arial"/>
              </a:rPr>
              <a:t>Fifth Outline Level</a:t>
            </a:r>
            <a:endParaRPr b="0" lang="es-ES_tradn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2000" spc="-1" strike="noStrike">
                <a:latin typeface="Arial"/>
              </a:rPr>
              <a:t>Sixth Outline Level</a:t>
            </a:r>
            <a:endParaRPr b="0" lang="es-ES_tradn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2000" spc="-1" strike="noStrike">
                <a:latin typeface="Arial"/>
              </a:rPr>
              <a:t>Seventh Outline Level</a:t>
            </a:r>
            <a:endParaRPr b="0" lang="es-ES_tradn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ES_tradnl" sz="4400" spc="-1" strike="noStrike">
                <a:latin typeface="Arial"/>
              </a:rPr>
              <a:t>Click to edit the title text format</a:t>
            </a:r>
            <a:endParaRPr b="0" lang="es-ES_tradnl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3200" spc="-1" strike="noStrike">
                <a:latin typeface="Arial"/>
              </a:rPr>
              <a:t>Click to edit the outline text format</a:t>
            </a:r>
            <a:endParaRPr b="0" lang="es-ES_tradn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_tradnl" sz="2800" spc="-1" strike="noStrike">
                <a:latin typeface="Arial"/>
              </a:rPr>
              <a:t>Second Outline Level</a:t>
            </a:r>
            <a:endParaRPr b="0" lang="es-ES_tradn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2400" spc="-1" strike="noStrike">
                <a:latin typeface="Arial"/>
              </a:rPr>
              <a:t>Third Outline Level</a:t>
            </a:r>
            <a:endParaRPr b="0" lang="es-ES_tradn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_tradnl" sz="2000" spc="-1" strike="noStrike">
                <a:latin typeface="Arial"/>
              </a:rPr>
              <a:t>Fourth Outline Level</a:t>
            </a:r>
            <a:endParaRPr b="0" lang="es-ES_tradn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2000" spc="-1" strike="noStrike">
                <a:latin typeface="Arial"/>
              </a:rPr>
              <a:t>Fifth Outline Level</a:t>
            </a:r>
            <a:endParaRPr b="0" lang="es-ES_tradn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2000" spc="-1" strike="noStrike">
                <a:latin typeface="Arial"/>
              </a:rPr>
              <a:t>Sixth Outline Level</a:t>
            </a:r>
            <a:endParaRPr b="0" lang="es-ES_tradn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_tradnl" sz="2000" spc="-1" strike="noStrike">
                <a:latin typeface="Arial"/>
              </a:rPr>
              <a:t>Seventh Outline Level</a:t>
            </a:r>
            <a:endParaRPr b="0" lang="es-ES_tradn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873440" y="2583720"/>
            <a:ext cx="6782040" cy="72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_tradn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Automotive Cybersecurity</a:t>
            </a:r>
            <a:endParaRPr b="0" lang="es-ES_tradnl" sz="28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873080" y="3675240"/>
            <a:ext cx="6782040" cy="72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858960" y="473040"/>
            <a:ext cx="5429520" cy="107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s-ES_tradnl" sz="2600" spc="-1" strike="noStrike">
                <a:solidFill>
                  <a:srgbClr val="800000"/>
                </a:solidFill>
                <a:latin typeface="Arial"/>
                <a:ea typeface="DejaVu Sans"/>
              </a:rPr>
              <a:t>Hándicaps para estos negocios</a:t>
            </a:r>
            <a:endParaRPr b="0" lang="es-ES_tradnl" sz="2600" spc="-1" strike="noStrike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858960" y="1684440"/>
            <a:ext cx="7948800" cy="288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La falta de cultura IT y de Ciberseguridad en el mundo de la automoción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La no comprensión, por parte de las consultoras IT, de qué es exactamente lo que necesita el mundo de la automoción en este campo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1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Se necesitan “embajadores”, “enlaces” que comuniquen los dos mundos </a:t>
            </a: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y faciliten la comprensión y el conocimiento mutuos para que ambos mundos puedan coordinarse para dar fluidez y desarrollo a estas líneas de negocio.</a:t>
            </a:r>
            <a:r>
              <a:rPr b="1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 Mercado a crear al 90%</a:t>
            </a:r>
            <a:endParaRPr b="0" lang="es-ES_tradnl" sz="1800" spc="-1" strike="noStrike">
              <a:latin typeface="Arial"/>
            </a:endParaRPr>
          </a:p>
        </p:txBody>
      </p:sp>
      <p:sp>
        <p:nvSpPr>
          <p:cNvPr id="115" name="CustomShape 3"/>
          <p:cNvSpPr/>
          <p:nvPr/>
        </p:nvSpPr>
        <p:spPr>
          <a:xfrm>
            <a:off x="858960" y="93600"/>
            <a:ext cx="542952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7f7f7f"/>
                </a:solidFill>
                <a:latin typeface="Calibri"/>
                <a:ea typeface="MS PGothic"/>
              </a:rPr>
              <a:t>Automotive Cybersecurity</a:t>
            </a:r>
            <a:endParaRPr b="0" lang="es-ES_tradnl" sz="12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858960" y="473040"/>
            <a:ext cx="5429520" cy="107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s-ES_tradnl" sz="2600" spc="-1" strike="noStrike">
                <a:solidFill>
                  <a:srgbClr val="800000"/>
                </a:solidFill>
                <a:latin typeface="Arial"/>
                <a:ea typeface="DejaVu Sans"/>
              </a:rPr>
              <a:t>¿Quién se llevará el pastel?</a:t>
            </a:r>
            <a:endParaRPr b="0" lang="es-ES_tradnl" sz="26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858960" y="1684440"/>
            <a:ext cx="7948800" cy="288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Aquellas compañías que se orienten a tener un perfil mixto</a:t>
            </a:r>
            <a:endParaRPr b="0" lang="es-ES_tradnl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Una pata en el mundo IT y otra en el mundo de la automoción</a:t>
            </a:r>
            <a:endParaRPr b="0" lang="es-ES_tradnl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Perfil profesional, actualmente, muy difícil de encontrar (ergo muy caro)</a:t>
            </a:r>
            <a:endParaRPr b="0" lang="es-ES_tradnl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Es un mercado en creación al 90%. Las posibilidades de negocio son virtualmente ilimitadas y el ROI será rapido</a:t>
            </a:r>
            <a:endParaRPr b="0" lang="es-ES_tradnl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Las primeras compañías que lo hagan podrán poner los precios que quieran</a:t>
            </a:r>
            <a:endParaRPr b="0" lang="es-ES_tradnl" sz="2000" spc="-1" strike="noStrike"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858960" y="93600"/>
            <a:ext cx="542952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7f7f7f"/>
                </a:solidFill>
                <a:latin typeface="Calibri"/>
                <a:ea typeface="MS PGothic"/>
              </a:rPr>
              <a:t>Automotive Cybersecurity</a:t>
            </a:r>
            <a:endParaRPr b="0" lang="es-ES_tradnl" sz="12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858960" y="473040"/>
            <a:ext cx="5429520" cy="107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s-ES_tradnl" sz="2600" spc="-1" strike="noStrike">
                <a:solidFill>
                  <a:srgbClr val="800000"/>
                </a:solidFill>
                <a:latin typeface="Arial"/>
                <a:ea typeface="DejaVu Sans"/>
              </a:rPr>
              <a:t>Muchas gracias por su atención</a:t>
            </a:r>
            <a:endParaRPr b="0" lang="es-ES_tradnl" sz="26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858960" y="1684440"/>
            <a:ext cx="7948800" cy="288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3"/>
          <p:cNvSpPr/>
          <p:nvPr/>
        </p:nvSpPr>
        <p:spPr>
          <a:xfrm>
            <a:off x="858960" y="93600"/>
            <a:ext cx="542952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7f7f7f"/>
                </a:solidFill>
                <a:latin typeface="Calibri"/>
                <a:ea typeface="MS PGothic"/>
              </a:rPr>
              <a:t>Automotive Cybersecurity</a:t>
            </a:r>
            <a:endParaRPr b="0" lang="es-ES_tradnl" sz="1200" spc="-1" strike="noStrike">
              <a:latin typeface="Arial"/>
            </a:endParaRPr>
          </a:p>
        </p:txBody>
      </p:sp>
      <p:pic>
        <p:nvPicPr>
          <p:cNvPr id="122" name="3 Imagen" descr=""/>
          <p:cNvPicPr/>
          <p:nvPr/>
        </p:nvPicPr>
        <p:blipFill>
          <a:blip r:embed="rId1"/>
          <a:stretch/>
        </p:blipFill>
        <p:spPr>
          <a:xfrm>
            <a:off x="6408000" y="1873080"/>
            <a:ext cx="2034360" cy="2229840"/>
          </a:xfrm>
          <a:prstGeom prst="rect">
            <a:avLst/>
          </a:prstGeom>
          <a:ln>
            <a:noFill/>
          </a:ln>
        </p:spPr>
      </p:pic>
      <p:sp>
        <p:nvSpPr>
          <p:cNvPr id="123" name="CustomShape 4"/>
          <p:cNvSpPr/>
          <p:nvPr/>
        </p:nvSpPr>
        <p:spPr>
          <a:xfrm>
            <a:off x="1368000" y="2448000"/>
            <a:ext cx="4463280" cy="170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Adolfo Ranero</a:t>
            </a:r>
            <a:endParaRPr b="0" lang="es-ES_tradnl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_tradnl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s-ES_tradnl" sz="1400" spc="-1" strike="noStrike">
                <a:solidFill>
                  <a:srgbClr val="000000"/>
                </a:solidFill>
                <a:latin typeface="Trebuchet MS"/>
                <a:ea typeface="DejaVu Sans"/>
              </a:rPr>
              <a:t>CISA, CRISC, ISO 26262, ITIL v3 Certified</a:t>
            </a:r>
            <a:endParaRPr b="0" lang="es-ES_tradnl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_tradnl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000000"/>
                </a:solidFill>
                <a:latin typeface="Trebuchet MS"/>
                <a:ea typeface="DejaVu Sans"/>
              </a:rPr>
              <a:t>Automotive Cybersecurity Senior Engineer</a:t>
            </a:r>
            <a:endParaRPr b="0" lang="es-ES_tradnl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000000"/>
                </a:solidFill>
                <a:latin typeface="Trebuchet MS"/>
                <a:ea typeface="DejaVu Sans"/>
              </a:rPr>
              <a:t>CEO &amp; Founder</a:t>
            </a:r>
            <a:endParaRPr b="0" lang="es-ES_tradnl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_tradnl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000000"/>
                </a:solidFill>
                <a:latin typeface="Trebuchet MS"/>
                <a:ea typeface="DejaVu Sans"/>
              </a:rPr>
              <a:t>adolfo.ranero@deep-mirror.com</a:t>
            </a:r>
            <a:endParaRPr b="0" lang="es-ES_tradnl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_tradnl" sz="12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58960" y="473040"/>
            <a:ext cx="5429520" cy="107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s-ES_tradnl" sz="2600" spc="-1" strike="noStrike">
                <a:solidFill>
                  <a:srgbClr val="800000"/>
                </a:solidFill>
                <a:latin typeface="Arial"/>
                <a:ea typeface="DejaVu Sans"/>
              </a:rPr>
              <a:t>La Cuarta Revolución Industrial</a:t>
            </a:r>
            <a:endParaRPr b="0" lang="es-ES_tradnl" sz="26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858960" y="1684440"/>
            <a:ext cx="7948800" cy="288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Primera: Máquina de Vapor</a:t>
            </a:r>
            <a:endParaRPr b="0" lang="es-ES_tradnl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Segunda: Electricidad, cadenas de montaje</a:t>
            </a:r>
            <a:endParaRPr b="0" lang="es-ES_tradnl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Tercera: Electrónica, computadores, BBDD, conectividad</a:t>
            </a:r>
            <a:endParaRPr b="0" lang="es-ES_tradnl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Cuarta: IoT, IIoT, La Era de la Digitalización Total</a:t>
            </a:r>
            <a:endParaRPr b="0" lang="es-ES_tradnl" sz="20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Hiperconectividad</a:t>
            </a:r>
            <a:endParaRPr b="0" lang="es-ES_tradnl" sz="16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Interoperabilidad</a:t>
            </a:r>
            <a:endParaRPr b="0" lang="es-ES_tradnl" sz="16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Cyberseguridad</a:t>
            </a:r>
            <a:endParaRPr b="0" lang="es-ES_tradnl" sz="1600" spc="-1" strike="noStrike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858960" y="93600"/>
            <a:ext cx="542952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7f7f7f"/>
                </a:solidFill>
                <a:latin typeface="Calibri"/>
                <a:ea typeface="MS PGothic"/>
              </a:rPr>
              <a:t>Automotive Cybersecurity</a:t>
            </a:r>
            <a:endParaRPr b="0" lang="es-ES_tradnl" sz="1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858960" y="473040"/>
            <a:ext cx="5429520" cy="107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s-ES_tradnl" sz="2600" spc="-1" strike="noStrike">
                <a:solidFill>
                  <a:srgbClr val="800000"/>
                </a:solidFill>
                <a:latin typeface="Arial"/>
                <a:ea typeface="DejaVu Sans"/>
              </a:rPr>
              <a:t>Automotive Cybersecurity</a:t>
            </a:r>
            <a:endParaRPr b="0" lang="es-ES_tradnl" sz="26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858960" y="1684440"/>
            <a:ext cx="7948800" cy="288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Parte fundamental de la Cuarta Revolución Industrial</a:t>
            </a:r>
            <a:endParaRPr b="0" lang="es-ES_tradnl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Coches Conectados, Coches Inteligentes, Vehículos de Conducción Autónoma, Platooning de Flotas de Camiones</a:t>
            </a:r>
            <a:endParaRPr b="0" lang="es-ES_tradnl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Es una comunidad, Personas, Vehículos e Infraestructuras, con relaciones entre ellas. Polidiálogo</a:t>
            </a:r>
            <a:endParaRPr b="0" lang="es-ES_tradnl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Transformación disruptiva de las sociedades humanas</a:t>
            </a:r>
            <a:endParaRPr b="0" lang="es-ES_tradnl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Sin Ciberseguridad, desastre asegurado, caos total</a:t>
            </a:r>
            <a:endParaRPr b="0" lang="es-ES_tradnl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Están en juego vidas humanas</a:t>
            </a:r>
            <a:endParaRPr b="0" lang="es-ES_tradnl" sz="2000" spc="-1" strike="noStrike"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858960" y="93600"/>
            <a:ext cx="542952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7f7f7f"/>
                </a:solidFill>
                <a:latin typeface="Calibri"/>
                <a:ea typeface="MS PGothic"/>
              </a:rPr>
              <a:t>Automotive Cybersecurity</a:t>
            </a:r>
            <a:endParaRPr b="0" lang="es-ES_tradnl" sz="1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858960" y="473040"/>
            <a:ext cx="5429520" cy="107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s-ES_tradnl" sz="2600" spc="-1" strike="noStrike">
                <a:solidFill>
                  <a:srgbClr val="800000"/>
                </a:solidFill>
                <a:latin typeface="Arial"/>
                <a:ea typeface="DejaVu Sans"/>
              </a:rPr>
              <a:t>¿Qué era un coche?</a:t>
            </a:r>
            <a:endParaRPr b="0" lang="es-ES_tradnl" sz="26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858960" y="1684440"/>
            <a:ext cx="7948800" cy="288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Años 70-80</a:t>
            </a:r>
            <a:endParaRPr b="0" lang="es-ES_tradnl" sz="20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Mecánica</a:t>
            </a:r>
            <a:endParaRPr b="0" lang="es-ES_tradnl" sz="16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Electricidad, Algo de Electrónica</a:t>
            </a:r>
            <a:endParaRPr b="0" lang="es-ES_tradnl" sz="16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Años 90-2000</a:t>
            </a:r>
            <a:endParaRPr b="0" lang="es-ES_tradnl" sz="20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Electrónica</a:t>
            </a:r>
            <a:endParaRPr b="0" lang="es-ES_tradnl" sz="16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CAN Bus</a:t>
            </a:r>
            <a:endParaRPr b="0" lang="es-ES_tradnl" sz="16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ADAS</a:t>
            </a:r>
            <a:endParaRPr b="0" lang="es-ES_tradnl" sz="1600" spc="-1" strike="noStrike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858960" y="93600"/>
            <a:ext cx="542952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7f7f7f"/>
                </a:solidFill>
                <a:latin typeface="Calibri"/>
                <a:ea typeface="MS PGothic"/>
              </a:rPr>
              <a:t>Automotive Cybersecurity</a:t>
            </a:r>
            <a:endParaRPr b="0" lang="es-ES_tradnl" sz="1200" spc="-1" strike="noStrike">
              <a:latin typeface="Arial"/>
            </a:endParaRPr>
          </a:p>
        </p:txBody>
      </p:sp>
      <p:pic>
        <p:nvPicPr>
          <p:cNvPr id="87" name="4 Imagen" descr=""/>
          <p:cNvPicPr/>
          <p:nvPr/>
        </p:nvPicPr>
        <p:blipFill>
          <a:blip r:embed="rId1"/>
          <a:stretch/>
        </p:blipFill>
        <p:spPr>
          <a:xfrm>
            <a:off x="5688000" y="1584000"/>
            <a:ext cx="1919160" cy="1185840"/>
          </a:xfrm>
          <a:prstGeom prst="rect">
            <a:avLst/>
          </a:prstGeom>
          <a:ln>
            <a:noFill/>
          </a:ln>
        </p:spPr>
      </p:pic>
      <p:pic>
        <p:nvPicPr>
          <p:cNvPr id="88" name="5 Imagen" descr=""/>
          <p:cNvPicPr/>
          <p:nvPr/>
        </p:nvPicPr>
        <p:blipFill>
          <a:blip r:embed="rId2"/>
          <a:stretch/>
        </p:blipFill>
        <p:spPr>
          <a:xfrm>
            <a:off x="5616000" y="3024000"/>
            <a:ext cx="1983240" cy="1114560"/>
          </a:xfrm>
          <a:prstGeom prst="rect">
            <a:avLst/>
          </a:prstGeom>
          <a:ln>
            <a:noFill/>
          </a:ln>
        </p:spPr>
      </p:pic>
      <p:sp>
        <p:nvSpPr>
          <p:cNvPr id="89" name="CustomShape 4"/>
          <p:cNvSpPr/>
          <p:nvPr/>
        </p:nvSpPr>
        <p:spPr>
          <a:xfrm>
            <a:off x="3816000" y="4345560"/>
            <a:ext cx="2922840" cy="34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_tradnl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STANDALONE CAR</a:t>
            </a:r>
            <a:endParaRPr b="0" lang="es-ES_tradnl" sz="18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858960" y="473040"/>
            <a:ext cx="5429520" cy="107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s-ES_tradnl" sz="2600" spc="-1" strike="noStrike">
                <a:solidFill>
                  <a:srgbClr val="800000"/>
                </a:solidFill>
                <a:latin typeface="Arial"/>
                <a:ea typeface="DejaVu Sans"/>
              </a:rPr>
              <a:t>¿Qué es un coche?</a:t>
            </a:r>
            <a:endParaRPr b="0" lang="es-ES_tradnl" sz="26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858960" y="1684440"/>
            <a:ext cx="7948800" cy="288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ADAS, Internet, WiFI, LTE, GPS, Bluetooth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Infotaintment: Sistemas operativos, aplicaciones corriendo, protocolos, servidores, firewalls, red local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Muchos vehículos son ya, prácticamente, redes de ordenadores sobre ruedas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CAN Bus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Criptografía por SW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Empieza la Ciberseguridad</a:t>
            </a:r>
            <a:endParaRPr b="0" lang="es-ES_tradn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s-ES_tradnl" sz="1800" spc="-1" strike="noStrike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858960" y="93600"/>
            <a:ext cx="542952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7f7f7f"/>
                </a:solidFill>
                <a:latin typeface="Calibri"/>
                <a:ea typeface="MS PGothic"/>
              </a:rPr>
              <a:t>Automotive Cybersecurity</a:t>
            </a:r>
            <a:endParaRPr b="0" lang="es-ES_tradnl" sz="1200" spc="-1" strike="noStrike">
              <a:latin typeface="Arial"/>
            </a:endParaRPr>
          </a:p>
        </p:txBody>
      </p:sp>
      <p:sp>
        <p:nvSpPr>
          <p:cNvPr id="93" name="CustomShape 4"/>
          <p:cNvSpPr/>
          <p:nvPr/>
        </p:nvSpPr>
        <p:spPr>
          <a:xfrm>
            <a:off x="3888000" y="4176000"/>
            <a:ext cx="2230920" cy="34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_tradnl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CONNECTED CAR</a:t>
            </a:r>
            <a:endParaRPr b="0" lang="es-ES_tradnl" sz="1800" spc="-1" strike="noStrike">
              <a:latin typeface="Arial"/>
            </a:endParaRPr>
          </a:p>
        </p:txBody>
      </p:sp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5422680" y="3128040"/>
            <a:ext cx="3128040" cy="1041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858960" y="473040"/>
            <a:ext cx="5429520" cy="107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s-ES_tradnl" sz="2600" spc="-1" strike="noStrike">
                <a:solidFill>
                  <a:srgbClr val="800000"/>
                </a:solidFill>
                <a:latin typeface="Arial"/>
                <a:ea typeface="DejaVu Sans"/>
              </a:rPr>
              <a:t>¿Qué será un coche?</a:t>
            </a:r>
            <a:endParaRPr b="0" lang="es-ES_tradnl" sz="2600" spc="-1" strike="noStrike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858960" y="1684440"/>
            <a:ext cx="7948800" cy="288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Networks Over Wheels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Comunicaciones: Internet, Car to Car, Car to Infraestructure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IA, Deep Learning, Conducción Autónoma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Apps en móviles para el control remoto del vehículo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Ethernet Bus, cifrado por HW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Autenticación de Vehículo y Conductores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Cybersecurity by Design</a:t>
            </a:r>
            <a:endParaRPr b="0" lang="es-ES_tradnl" sz="1800" spc="-1" strike="noStrike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858960" y="93600"/>
            <a:ext cx="542952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7f7f7f"/>
                </a:solidFill>
                <a:latin typeface="Calibri"/>
                <a:ea typeface="MS PGothic"/>
              </a:rPr>
              <a:t>Automotive Cybersecurity</a:t>
            </a:r>
            <a:endParaRPr b="0" lang="es-ES_tradnl" sz="1200" spc="-1" strike="noStrike"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1512000" y="4176000"/>
            <a:ext cx="4246920" cy="34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_tradnl" sz="1800" spc="-1" strike="noStrike">
                <a:solidFill>
                  <a:srgbClr val="000000"/>
                </a:solidFill>
                <a:latin typeface="Arial"/>
                <a:ea typeface="DejaVu Sans"/>
              </a:rPr>
              <a:t>SMART &amp; HYPERCONNECTED CAR</a:t>
            </a:r>
            <a:endParaRPr b="0" lang="es-ES_tradnl" sz="1800" spc="-1" strike="noStrike">
              <a:latin typeface="Arial"/>
            </a:endParaRPr>
          </a:p>
        </p:txBody>
      </p:sp>
      <p:pic>
        <p:nvPicPr>
          <p:cNvPr id="99" name="2 Imagen" descr=""/>
          <p:cNvPicPr/>
          <p:nvPr/>
        </p:nvPicPr>
        <p:blipFill>
          <a:blip r:embed="rId1"/>
          <a:stretch/>
        </p:blipFill>
        <p:spPr>
          <a:xfrm>
            <a:off x="6768000" y="2808000"/>
            <a:ext cx="2221920" cy="1670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858960" y="473040"/>
            <a:ext cx="5429520" cy="107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s-ES_tradnl" sz="2600" spc="-1" strike="noStrike">
                <a:solidFill>
                  <a:srgbClr val="800000"/>
                </a:solidFill>
                <a:latin typeface="Arial"/>
                <a:ea typeface="DejaVu Sans"/>
              </a:rPr>
              <a:t>Ejemplos conocidos de ataques</a:t>
            </a:r>
            <a:endParaRPr b="0" lang="es-ES_tradnl" sz="26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858960" y="1684440"/>
            <a:ext cx="7948800" cy="288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Jeep – Julio 2015, modelo Cherokee</a:t>
            </a:r>
            <a:endParaRPr b="0" lang="es-ES_tradnl" sz="20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Charlie Miller y Chris Valasek</a:t>
            </a:r>
            <a:endParaRPr b="0" lang="es-ES_tradnl" sz="14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Tomaron, remotamente, el control del sistema de climatización y del acelerador</a:t>
            </a:r>
            <a:endParaRPr b="0" lang="es-ES_tradnl" sz="14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Descubrieron que el software del Infotaintment permitía acceder, remotamente, desde Internet, a funciones del cuadro de mandos, dirección, frenos y transmisión</a:t>
            </a:r>
            <a:endParaRPr b="0" lang="es-ES_tradnl" sz="1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Tesla – Septiempre 2016, modelo S</a:t>
            </a:r>
            <a:endParaRPr b="0" lang="es-ES_tradnl" sz="20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Samuel LV, Sen Nie, Ling Liu y Wen Lu, de Keen Security Lab</a:t>
            </a:r>
            <a:endParaRPr b="0" lang="es-ES_tradnl" sz="14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Tomaron, remotamente, el control total del vehículo. Todas las funciones</a:t>
            </a:r>
            <a:endParaRPr b="0" lang="es-ES_tradnl" sz="14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s-ES_tradnl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Se conectaban al coche desde un hotspot WiFi malicioso</a:t>
            </a:r>
            <a:endParaRPr b="0" lang="es-ES_tradnl" sz="1400" spc="-1" strike="noStrike"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858960" y="93600"/>
            <a:ext cx="542952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7f7f7f"/>
                </a:solidFill>
                <a:latin typeface="Calibri"/>
                <a:ea typeface="MS PGothic"/>
              </a:rPr>
              <a:t>Automotive Cybersecurity</a:t>
            </a:r>
            <a:endParaRPr b="0" lang="es-ES_tradnl" sz="1200" spc="-1" strike="noStrike">
              <a:latin typeface="Arial"/>
            </a:endParaRPr>
          </a:p>
        </p:txBody>
      </p:sp>
      <p:sp>
        <p:nvSpPr>
          <p:cNvPr id="103" name="CustomShape 4"/>
          <p:cNvSpPr/>
          <p:nvPr/>
        </p:nvSpPr>
        <p:spPr>
          <a:xfrm>
            <a:off x="2448000" y="4211640"/>
            <a:ext cx="482292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_tradnl" sz="1800" spc="-1" strike="noStrike">
                <a:solidFill>
                  <a:srgbClr val="000000"/>
                </a:solidFill>
                <a:latin typeface="Arial"/>
                <a:ea typeface="DejaVu Sans"/>
              </a:rPr>
              <a:t>ESTO ES SÓLO LA PUNTA DEL ICEBERG</a:t>
            </a:r>
            <a:endParaRPr b="0" lang="es-ES_tradnl" sz="1800" spc="-1" strike="noStrike">
              <a:latin typeface="Arial"/>
            </a:endParaRPr>
          </a:p>
        </p:txBody>
      </p:sp>
      <p:sp>
        <p:nvSpPr>
          <p:cNvPr id="104" name="CustomShape 5"/>
          <p:cNvSpPr/>
          <p:nvPr/>
        </p:nvSpPr>
        <p:spPr>
          <a:xfrm rot="18778200">
            <a:off x="6773400" y="2953440"/>
            <a:ext cx="2472480" cy="6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_tradnl" sz="4000" spc="-1" strike="noStrike">
                <a:solidFill>
                  <a:srgbClr val="ff5143"/>
                </a:solidFill>
                <a:latin typeface="Trebuchet MS"/>
                <a:ea typeface="DejaVu Sans"/>
              </a:rPr>
              <a:t>HACKED</a:t>
            </a:r>
            <a:endParaRPr b="0" lang="es-ES_tradnl" sz="40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858960" y="473040"/>
            <a:ext cx="5429520" cy="107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s-ES_tradnl" sz="2600" spc="-1" strike="noStrike">
                <a:solidFill>
                  <a:srgbClr val="800000"/>
                </a:solidFill>
                <a:latin typeface="Arial"/>
                <a:ea typeface="DejaVu Sans"/>
              </a:rPr>
              <a:t>Qué es Automotive Cybersecurity</a:t>
            </a:r>
            <a:endParaRPr b="0" lang="es-ES_tradnl" sz="2600" spc="-1" strike="noStrike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858960" y="1684440"/>
            <a:ext cx="7948800" cy="288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Proteger los vehículos e infraestructuras para que no puedan ser hackeados. Infraestructuras incluye la nube. Auditorías y Homologación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Parcheos y actualizaciones de software (OTA)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Seguridad Apps móviles - Fundamental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Monitorizar la Ciberseguridad del vehículo, Seguridad Predictiva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Reacción ante incidentes de Ciberseguridad</a:t>
            </a:r>
            <a:endParaRPr b="0" lang="es-ES_tradn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s-ES_tradnl" sz="1800" spc="-1" strike="noStrike"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858960" y="93600"/>
            <a:ext cx="542952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7f7f7f"/>
                </a:solidFill>
                <a:latin typeface="Calibri"/>
                <a:ea typeface="MS PGothic"/>
              </a:rPr>
              <a:t>Automotive Cybersecurity</a:t>
            </a:r>
            <a:endParaRPr b="0" lang="es-ES_tradnl" sz="1200" spc="-1" strike="noStrike">
              <a:latin typeface="Arial"/>
            </a:endParaRPr>
          </a:p>
        </p:txBody>
      </p:sp>
      <p:sp>
        <p:nvSpPr>
          <p:cNvPr id="108" name="CustomShape 4"/>
          <p:cNvSpPr/>
          <p:nvPr/>
        </p:nvSpPr>
        <p:spPr>
          <a:xfrm>
            <a:off x="1106640" y="3477960"/>
            <a:ext cx="7774200" cy="63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_tradnl" sz="1800" spc="-1" strike="noStrike">
                <a:solidFill>
                  <a:srgbClr val="000000"/>
                </a:solidFill>
                <a:latin typeface="Trebuchet MS"/>
                <a:ea typeface="DejaVu Sans"/>
              </a:rPr>
              <a:t>Debe ser Cybersecurity by Design, no medidas añadidas posteriores al diseño del Vehículo</a:t>
            </a:r>
            <a:endParaRPr b="0" lang="es-ES_tradnl" sz="1800" spc="-1" strike="noStrike">
              <a:latin typeface="Arial"/>
            </a:endParaRPr>
          </a:p>
        </p:txBody>
      </p:sp>
      <p:sp>
        <p:nvSpPr>
          <p:cNvPr id="109" name="CustomShape 5"/>
          <p:cNvSpPr/>
          <p:nvPr/>
        </p:nvSpPr>
        <p:spPr>
          <a:xfrm>
            <a:off x="975600" y="4041000"/>
            <a:ext cx="7951320" cy="63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_tradnl" sz="1800" spc="-1" strike="noStrike">
                <a:solidFill>
                  <a:srgbClr val="ff5143"/>
                </a:solidFill>
                <a:latin typeface="Trebuchet MS"/>
                <a:ea typeface="DejaVu Sans"/>
              </a:rPr>
              <a:t>Convergencia creciente de manera exponencial entre el mundo del automóvil y el mundo TI tradicional</a:t>
            </a:r>
            <a:endParaRPr b="0" lang="es-ES_tradnl" sz="18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858960" y="473040"/>
            <a:ext cx="5429520" cy="107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s-ES_tradnl" sz="2600" spc="-1" strike="noStrike">
                <a:solidFill>
                  <a:srgbClr val="800000"/>
                </a:solidFill>
                <a:latin typeface="Arial"/>
                <a:ea typeface="DejaVu Sans"/>
              </a:rPr>
              <a:t>Convergencia IT – Automotive World</a:t>
            </a:r>
            <a:endParaRPr b="0" lang="es-ES_tradnl" sz="26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858960" y="1684440"/>
            <a:ext cx="7948800" cy="288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Proceso similar al que sucedió en el mundo IT hace unos 20 años: las empresas se empezaron a preocupar en serio por la seguridad, se empezó a enfocar como seguridad por diseño, auditores, auditorías, metodologías, legislaciones, implementación técnica. Ahora no se concibe una empresa sin Ciberseguridad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Es, también, un cambio cultural dentro del mundo de la automoción y de la gente que trabaja en él. Hay una gran inercia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Todo lo que se ha estado haciendo en las empresas, en el marco IT y que continúa es lo que hay que hacer ahora en el mundo del automóvil</a:t>
            </a:r>
            <a:endParaRPr b="0" lang="es-ES_tradnl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1" lang="es-ES_tradnl" sz="1800" spc="-1" strike="noStrike">
                <a:solidFill>
                  <a:srgbClr val="000000"/>
                </a:solidFill>
                <a:latin typeface="Trebuchet MS"/>
                <a:ea typeface="MS PGothic"/>
              </a:rPr>
              <a:t>Se abren grandes, múltiples e interesantes oportunidades de negocio</a:t>
            </a:r>
            <a:endParaRPr b="0" lang="es-ES_tradnl" sz="1800" spc="-1" strike="noStrike"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858960" y="93600"/>
            <a:ext cx="5429520" cy="27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_tradnl" sz="1200" spc="-1" strike="noStrike">
                <a:solidFill>
                  <a:srgbClr val="7f7f7f"/>
                </a:solidFill>
                <a:latin typeface="Calibri"/>
                <a:ea typeface="MS PGothic"/>
              </a:rPr>
              <a:t>Automotive Cybersecurity</a:t>
            </a:r>
            <a:endParaRPr b="0" lang="es-ES_tradnl" sz="12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Application>LibreOffice/6.0.4.2$Windows_X86_64 LibreOffice_project/9b0d9b32d5dcda91d2f1a96dc04c645c450872bf</Application>
  <Words>10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2016-05-18T18:49:23Z</dcterms:created>
  <dc:creator>Villazul</dc:creator>
  <dc:description/>
  <dc:language>es-ES_tradnl</dc:language>
  <cp:lastModifiedBy/>
  <dcterms:modified xsi:type="dcterms:W3CDTF">2018-06-04T12:44:17Z</dcterms:modified>
  <cp:revision>84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